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3" r:id="rId8"/>
    <p:sldId id="264" r:id="rId9"/>
    <p:sldId id="265" r:id="rId10"/>
    <p:sldId id="261" r:id="rId11"/>
    <p:sldId id="262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4T13:58:26.43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4T13:59:22.13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4T14:00:19.623"/>
    </inkml:context>
    <inkml:brush xml:id="br0">
      <inkml:brushProperty name="width" value="0.5" units="cm"/>
      <inkml:brushProperty name="height" value="1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6T13:39:26.347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970 88,'-5'-1,"0"0,1-1,-1 1,1-1,-1 0,1-1,-5-2,-9-4,-7 0,0 1,0 2,-35-6,-7-1,26 7,-1 1,1 2,-83 5,35 1,53-4,8 0,1 2,0 0,-34 7,53-6,1 0,-1 0,0 1,1 0,0 0,0 0,0 1,0 0,0 1,1 0,0 0,0 0,0 1,1-1,-9 12,4 0,0 0,1 0,1 1,1 0,0 1,1-1,1 1,1 1,-2 26,1 21,6 94,2-60,-5-18,4 93,2-156,0-1,1 1,1-1,1-1,12 26,-11-26,-6-11,1 0,1 1,-1-1,2 0,-1 0,0-1,1 1,0-1,1 0,0-1,0 1,0-1,0 0,1-1,-1 1,1-1,0-1,1 1,-1-1,1 0,7 1,33 7,1-2,98 6,103-16,-104-1,-53 3,106-3,-196 2,0 0,1 0,-1-1,0 1,0-1,0 0,0 0,-1 0,1 0,0 0,0-1,-1 1,1-1,0 0,-1 1,0-1,1-1,-1 1,0 0,0 0,0-1,1-2,0-2,0-1,0 1,-1-1,0 0,-1 1,0-1,1-11,6-63,5-80,-14-318,0 463,0 0,-1 0,0 0,-2 0,0 1,-1-1,-10-22,10 27,-1 1,0-1,-1 1,-1 0,0 1,0-1,-1 2,0-1,0 1,-15-10,17 15,-1 0,1 1,-1-1,0 2,0-1,0 1,0 1,0-1,0 1,0 1,-1-1,1 2,-14 1,0 0,1 2,-1 1,-38 13,-31 21,6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6T13:39:28.178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27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80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020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427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83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628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25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59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82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31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681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82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2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8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861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39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57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A27318-ADE6-4776-BBB0-076AAAF5C5CF}" type="datetimeFigureOut">
              <a:rPr lang="en-IN" smtClean="0"/>
              <a:t>16-02-2022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5FA0E5B-CFB7-49F5-B510-34E96A0A51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241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2.png"/><Relationship Id="rId3" Type="http://schemas.openxmlformats.org/officeDocument/2006/relationships/customXml" Target="../ink/ink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18.png"/><Relationship Id="rId9" Type="http://schemas.openxmlformats.org/officeDocument/2006/relationships/customXml" Target="../ink/ink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ustomXml" Target="../ink/ink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4E30C0-23D6-42A6-9CA2-01D062D97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on Sample Superstore </a:t>
            </a:r>
            <a:br>
              <a:rPr lang="en-US" dirty="0"/>
            </a:br>
            <a:r>
              <a:rPr lang="en-US" dirty="0"/>
              <a:t>(Formatting Visualization and Analysis)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A19BC9-01F5-4238-92F6-17FD5DF13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496" y="4454572"/>
            <a:ext cx="3849754" cy="108336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Submitted By: </a:t>
            </a:r>
            <a:r>
              <a:rPr lang="en-US" dirty="0" err="1"/>
              <a:t>Pooran</a:t>
            </a:r>
            <a:r>
              <a:rPr lang="en-US" dirty="0"/>
              <a:t> </a:t>
            </a:r>
            <a:r>
              <a:rPr lang="en-US" dirty="0" err="1"/>
              <a:t>Pragnya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November Batch (BDS)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9149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BFB2-4521-4DC3-AAD6-48DE50C7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403CF-B284-4CC2-AC90-12A2B774D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8" y="834887"/>
            <a:ext cx="9733720" cy="5040451"/>
          </a:xfrm>
        </p:spPr>
      </p:pic>
    </p:spTree>
    <p:extLst>
      <p:ext uri="{BB962C8B-B14F-4D97-AF65-F5344CB8AC3E}">
        <p14:creationId xmlns:p14="http://schemas.microsoft.com/office/powerpoint/2010/main" val="2365610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CAE0-47A6-4E1E-9FDF-C8F0B756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4. In the view, in the sub category filter card clear all of the check boxes except Bookcases, Machines and Tables to have closer look on each value</a:t>
            </a:r>
            <a:endParaRPr lang="en-IN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7D607E-1A93-4218-9D07-87B32EF9F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54312"/>
            <a:ext cx="9601196" cy="3519764"/>
          </a:xfrm>
        </p:spPr>
      </p:pic>
    </p:spTree>
    <p:extLst>
      <p:ext uri="{BB962C8B-B14F-4D97-AF65-F5344CB8AC3E}">
        <p14:creationId xmlns:p14="http://schemas.microsoft.com/office/powerpoint/2010/main" val="213127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CBF1-4071-4F18-B5BA-C72910299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DFD37-1280-4E2D-A1B6-E373D4FA4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5" cy="4893206"/>
          </a:xfrm>
        </p:spPr>
      </p:pic>
    </p:spTree>
    <p:extLst>
      <p:ext uri="{BB962C8B-B14F-4D97-AF65-F5344CB8AC3E}">
        <p14:creationId xmlns:p14="http://schemas.microsoft.com/office/powerpoint/2010/main" val="87233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F84BF-6933-41C6-834A-832636209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BC7F1-6D91-48B1-8677-468EE8608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77398" cy="4893206"/>
          </a:xfrm>
        </p:spPr>
      </p:pic>
    </p:spTree>
    <p:extLst>
      <p:ext uri="{BB962C8B-B14F-4D97-AF65-F5344CB8AC3E}">
        <p14:creationId xmlns:p14="http://schemas.microsoft.com/office/powerpoint/2010/main" val="157865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DBB6-820C-4C7B-965D-30C7FBED5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3551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5. Find out the key insights about in which year Bookcases and Machines were profitable and unprofitable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7C021-2BD1-4E06-A09A-75C915B67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246243"/>
            <a:ext cx="9935811" cy="3629095"/>
          </a:xfrm>
        </p:spPr>
      </p:pic>
    </p:spTree>
    <p:extLst>
      <p:ext uri="{BB962C8B-B14F-4D97-AF65-F5344CB8AC3E}">
        <p14:creationId xmlns:p14="http://schemas.microsoft.com/office/powerpoint/2010/main" val="79360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C34-C50A-4C63-BF02-534803AE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23A2D-33EF-4802-B641-4EAC9D334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6" cy="4893206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269BAA-3FD3-415A-AA90-845FC9312994}"/>
                  </a:ext>
                </a:extLst>
              </p14:cNvPr>
              <p14:cNvContentPartPr/>
              <p14:nvPr/>
            </p14:nvContentPartPr>
            <p14:xfrm>
              <a:off x="-666360" y="1739191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269BAA-3FD3-415A-AA90-845FC93129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75000" y="1685191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6B4BF91-09DE-4B93-AFAE-DB625F76CCFA}"/>
                  </a:ext>
                </a:extLst>
              </p14:cNvPr>
              <p14:cNvContentPartPr/>
              <p14:nvPr/>
            </p14:nvContentPartPr>
            <p14:xfrm>
              <a:off x="5953320" y="4502191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6B4BF91-09DE-4B93-AFAE-DB625F76CCF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9320" y="4394191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6A42713-D8EE-4EA2-9FCB-2F7617C13CE0}"/>
                  </a:ext>
                </a:extLst>
              </p14:cNvPr>
              <p14:cNvContentPartPr/>
              <p14:nvPr/>
            </p14:nvContentPartPr>
            <p14:xfrm>
              <a:off x="5685120" y="436323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6A42713-D8EE-4EA2-9FCB-2F7617C13C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5120" y="4183231"/>
                <a:ext cx="18000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F66D3DF-1C2F-42D3-8C80-52965DDF6FD5}"/>
              </a:ext>
            </a:extLst>
          </p:cNvPr>
          <p:cNvSpPr txBox="1"/>
          <p:nvPr/>
        </p:nvSpPr>
        <p:spPr>
          <a:xfrm>
            <a:off x="7802374" y="3556339"/>
            <a:ext cx="1818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cases : profit was in </a:t>
            </a:r>
            <a:r>
              <a:rPr lang="en-US" b="1" dirty="0"/>
              <a:t>2020</a:t>
            </a:r>
            <a:r>
              <a:rPr lang="en-US" dirty="0"/>
              <a:t> and for Machines profit was in </a:t>
            </a:r>
            <a:r>
              <a:rPr lang="en-US" b="1" dirty="0"/>
              <a:t>2018,2019 and 2020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1489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B9F0-D273-41D5-8CEC-266DC35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287" y="902620"/>
            <a:ext cx="9528311" cy="86654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6. Show the sales region-wise for every subcategory and category and every year</a:t>
            </a:r>
            <a:endParaRPr lang="en-IN" sz="3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FCE5AC4-5C34-4701-A39E-11F8782CC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30" y="1848678"/>
            <a:ext cx="9644268" cy="4026661"/>
          </a:xfrm>
        </p:spPr>
      </p:pic>
    </p:spTree>
    <p:extLst>
      <p:ext uri="{BB962C8B-B14F-4D97-AF65-F5344CB8AC3E}">
        <p14:creationId xmlns:p14="http://schemas.microsoft.com/office/powerpoint/2010/main" val="131380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2D8A-E925-4388-B1C5-ACFD0AEB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7. Duplicate your worksheet and check sales region-wise for machine type subcategory 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4C678D-D787-4176-86ED-7ED4CC495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285999"/>
            <a:ext cx="9488555" cy="3589339"/>
          </a:xfrm>
        </p:spPr>
      </p:pic>
    </p:spTree>
    <p:extLst>
      <p:ext uri="{BB962C8B-B14F-4D97-AF65-F5344CB8AC3E}">
        <p14:creationId xmlns:p14="http://schemas.microsoft.com/office/powerpoint/2010/main" val="1625865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21A7E-EBA3-4173-A56E-041A33B4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528311" cy="77709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8. In which region you are reporting a higher negative profit overall than in other region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9D7766-472C-4BA0-808B-C354732FF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868557"/>
            <a:ext cx="9528310" cy="400678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CF64B74-13A5-4D64-B4C1-0AACEA20A55A}"/>
                  </a:ext>
                </a:extLst>
              </p14:cNvPr>
              <p14:cNvContentPartPr/>
              <p14:nvPr/>
            </p14:nvContentPartPr>
            <p14:xfrm>
              <a:off x="3527280" y="4262071"/>
              <a:ext cx="438840" cy="430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CF64B74-13A5-4D64-B4C1-0AACEA20A5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9280" y="4226071"/>
                <a:ext cx="4744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1624DA0-5C37-49CF-AFE7-7EC4BDC37DF8}"/>
                  </a:ext>
                </a:extLst>
              </p14:cNvPr>
              <p14:cNvContentPartPr/>
              <p14:nvPr/>
            </p14:nvContentPartPr>
            <p14:xfrm>
              <a:off x="8318880" y="3637471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1624DA0-5C37-49CF-AFE7-7EC4BDC37D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0880" y="3601831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9617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AC1C-8B51-4704-B455-3D18C524A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488555" cy="38946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9. Show your view for sale in the south for all category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057319-F1FB-47AD-A8F0-9A328D3A7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540565"/>
            <a:ext cx="9627702" cy="4334773"/>
          </a:xfrm>
        </p:spPr>
      </p:pic>
    </p:spTree>
    <p:extLst>
      <p:ext uri="{BB962C8B-B14F-4D97-AF65-F5344CB8AC3E}">
        <p14:creationId xmlns:p14="http://schemas.microsoft.com/office/powerpoint/2010/main" val="233862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40A8E-896C-4532-9A60-A5E5399D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for the Case Study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ABA38-B477-402E-960B-B5FFEA51C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Find the profit and sales for each subcategory of every type of product</a:t>
            </a:r>
          </a:p>
          <a:p>
            <a:pPr marL="457200" indent="-457200">
              <a:buAutoNum type="arabicPeriod"/>
            </a:pPr>
            <a:r>
              <a:rPr lang="en-US" dirty="0"/>
              <a:t>Which category has highest profit in the year 2019?</a:t>
            </a:r>
          </a:p>
          <a:p>
            <a:pPr marL="457200" indent="-457200">
              <a:buAutoNum type="arabicPeriod"/>
            </a:pPr>
            <a:r>
              <a:rPr lang="en-US" dirty="0"/>
              <a:t>In case1, change the color of the view from the marks card. </a:t>
            </a:r>
          </a:p>
          <a:p>
            <a:pPr marL="457200" indent="-457200">
              <a:buAutoNum type="arabicPeriod"/>
            </a:pPr>
            <a:r>
              <a:rPr lang="en-US" dirty="0"/>
              <a:t>In the view, in the sub category filter card, clear all of the check boxes except Bookcase, Machines and Tables to have closer look on each value.</a:t>
            </a:r>
          </a:p>
          <a:p>
            <a:pPr marL="457200" indent="-457200">
              <a:buAutoNum type="arabicPeriod"/>
            </a:pPr>
            <a:r>
              <a:rPr lang="en-US" dirty="0"/>
              <a:t>Find out the key insights about in which year Bookcases and Machines were Profitable and unprofitable.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51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708A-4B2B-4C3A-B1DE-697C94D92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468676" cy="80691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10. Which subcategory has highest overall negative profit in the south region?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2B71BD-11AD-4654-A6BB-5A7156A72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957388"/>
            <a:ext cx="9468675" cy="3917950"/>
          </a:xfrm>
        </p:spPr>
      </p:pic>
    </p:spTree>
    <p:extLst>
      <p:ext uri="{BB962C8B-B14F-4D97-AF65-F5344CB8AC3E}">
        <p14:creationId xmlns:p14="http://schemas.microsoft.com/office/powerpoint/2010/main" val="530995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39F3-17CD-43A2-83FB-E1C287E0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11. Take some decision to improve profit in the south region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C863-0B3D-40EC-A1CA-9E6081325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u="sng" dirty="0"/>
              <a:t>Ways to improve the profit in the south region:</a:t>
            </a:r>
          </a:p>
          <a:p>
            <a:pPr algn="just"/>
            <a:r>
              <a:rPr lang="en-US" dirty="0"/>
              <a:t>1. Category-wise, furniture category has recorded highest (-584) negative growth (overall profit) so focusing on that may improve overall profit in the region.</a:t>
            </a:r>
          </a:p>
          <a:p>
            <a:pPr algn="just"/>
            <a:r>
              <a:rPr lang="en-US" dirty="0"/>
              <a:t>If we observe subcategory wise, Machines under Technology category has recorded highest negative profit (-3908) and Phones subcategory wise has recorded positive profit (+3232) in 2021 so focusing on sales under these two subcategories may improve the overall profit in the region.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80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A81C-4EE9-4F98-8914-C00593A3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12. Rename the worksheet</a:t>
            </a:r>
            <a:br>
              <a:rPr lang="en-US" dirty="0"/>
            </a:br>
            <a:r>
              <a:rPr lang="en-US" dirty="0"/>
              <a:t>13. Save the workbook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4BF70-2E92-479D-968D-4E9C92356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285999"/>
            <a:ext cx="9601196" cy="3589339"/>
          </a:xfrm>
        </p:spPr>
      </p:pic>
    </p:spTree>
    <p:extLst>
      <p:ext uri="{BB962C8B-B14F-4D97-AF65-F5344CB8AC3E}">
        <p14:creationId xmlns:p14="http://schemas.microsoft.com/office/powerpoint/2010/main" val="21488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0D255-AB35-4298-82CD-7D2BF215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24339"/>
            <a:ext cx="9601196" cy="49515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6. Show the sales region-wise for every subcategory and category and for every year.</a:t>
            </a:r>
          </a:p>
          <a:p>
            <a:pPr marL="0" indent="0">
              <a:buNone/>
            </a:pPr>
            <a:r>
              <a:rPr lang="en-US" dirty="0"/>
              <a:t>7. Duplicate your worksheet and check sales region-wise for machine type subcategory.</a:t>
            </a:r>
          </a:p>
          <a:p>
            <a:pPr marL="0" indent="0">
              <a:buNone/>
            </a:pPr>
            <a:r>
              <a:rPr lang="en-US" dirty="0"/>
              <a:t>8. In which region you are reporting a higher negative profit overall than in your other regions.</a:t>
            </a:r>
          </a:p>
          <a:p>
            <a:pPr marL="0" indent="0">
              <a:buNone/>
            </a:pPr>
            <a:r>
              <a:rPr lang="en-US" dirty="0"/>
              <a:t>9. Show your view for sales in the south for all subcategories.</a:t>
            </a:r>
          </a:p>
          <a:p>
            <a:pPr marL="0" indent="0">
              <a:buNone/>
            </a:pPr>
            <a:r>
              <a:rPr lang="en-US" dirty="0"/>
              <a:t>10. Which subcategory has highest overall negative profit in the south region.</a:t>
            </a:r>
          </a:p>
          <a:p>
            <a:pPr marL="0" indent="0">
              <a:buNone/>
            </a:pPr>
            <a:r>
              <a:rPr lang="en-US" dirty="0"/>
              <a:t>11. Take some decision to improve profit in the south.</a:t>
            </a:r>
          </a:p>
          <a:p>
            <a:pPr marL="0" indent="0">
              <a:buNone/>
            </a:pPr>
            <a:r>
              <a:rPr lang="en-US" dirty="0"/>
              <a:t>12. Rename your worksheet</a:t>
            </a:r>
          </a:p>
          <a:p>
            <a:pPr marL="0" indent="0">
              <a:buNone/>
            </a:pPr>
            <a:r>
              <a:rPr lang="en-US" dirty="0"/>
              <a:t>13.Save your workbook.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79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383D-82EE-44BB-B2EB-CE9B12B8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E9A86-7785-430A-8879-A5E4E224D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854765"/>
            <a:ext cx="9601196" cy="5020573"/>
          </a:xfrm>
        </p:spPr>
      </p:pic>
    </p:spTree>
    <p:extLst>
      <p:ext uri="{BB962C8B-B14F-4D97-AF65-F5344CB8AC3E}">
        <p14:creationId xmlns:p14="http://schemas.microsoft.com/office/powerpoint/2010/main" val="293633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CB552-3128-43B1-B79C-B64E544BE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4DD75-81E3-46FF-9D4C-9EB977B4F2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6" cy="4893206"/>
          </a:xfrm>
        </p:spPr>
      </p:pic>
    </p:spTree>
    <p:extLst>
      <p:ext uri="{BB962C8B-B14F-4D97-AF65-F5344CB8AC3E}">
        <p14:creationId xmlns:p14="http://schemas.microsoft.com/office/powerpoint/2010/main" val="225193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21C3-8432-4779-95CF-64A2C3D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0E8F9D-2727-4231-87D3-E12EF52F2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6" cy="4893206"/>
          </a:xfrm>
        </p:spPr>
      </p:pic>
    </p:spTree>
    <p:extLst>
      <p:ext uri="{BB962C8B-B14F-4D97-AF65-F5344CB8AC3E}">
        <p14:creationId xmlns:p14="http://schemas.microsoft.com/office/powerpoint/2010/main" val="35942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27D85-7CCA-4998-8524-C219658F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175" y="872802"/>
            <a:ext cx="9309650" cy="80691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1. Find the profit and sales for each subcategory of every type of product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C9BD88-4454-4256-8622-514FD5C02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1828800"/>
            <a:ext cx="9684024" cy="4046539"/>
          </a:xfrm>
        </p:spPr>
      </p:pic>
    </p:spTree>
    <p:extLst>
      <p:ext uri="{BB962C8B-B14F-4D97-AF65-F5344CB8AC3E}">
        <p14:creationId xmlns:p14="http://schemas.microsoft.com/office/powerpoint/2010/main" val="96439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3F8E0-6192-489F-8D71-F8FA8CED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982133"/>
            <a:ext cx="9962320" cy="677702"/>
          </a:xfrm>
        </p:spPr>
        <p:txBody>
          <a:bodyPr>
            <a:noAutofit/>
          </a:bodyPr>
          <a:lstStyle/>
          <a:p>
            <a:r>
              <a:rPr lang="en-US" sz="3600" dirty="0"/>
              <a:t>2. Which category has highest profit in the year 2019?</a:t>
            </a:r>
            <a:br>
              <a:rPr lang="en-US" sz="3600" dirty="0"/>
            </a:br>
            <a:endParaRPr lang="en-IN" sz="3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0C2252-B35F-4364-91E5-E7AC8E971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80931"/>
            <a:ext cx="9524998" cy="4394408"/>
          </a:xfrm>
        </p:spPr>
      </p:pic>
    </p:spTree>
    <p:extLst>
      <p:ext uri="{BB962C8B-B14F-4D97-AF65-F5344CB8AC3E}">
        <p14:creationId xmlns:p14="http://schemas.microsoft.com/office/powerpoint/2010/main" val="41639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AD15-EE5B-413D-9D00-3A07604F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83" y="982133"/>
            <a:ext cx="10257182" cy="707520"/>
          </a:xfrm>
        </p:spPr>
        <p:txBody>
          <a:bodyPr>
            <a:normAutofit/>
          </a:bodyPr>
          <a:lstStyle/>
          <a:p>
            <a:r>
              <a:rPr lang="en-US" sz="3200" dirty="0"/>
              <a:t>3. In the case 1, change the color of the view from Marks Card</a:t>
            </a:r>
            <a:endParaRPr lang="en-IN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2CEFB8-8329-4025-9FEB-1CED622F0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689653"/>
            <a:ext cx="9432234" cy="4185685"/>
          </a:xfrm>
        </p:spPr>
      </p:pic>
    </p:spTree>
    <p:extLst>
      <p:ext uri="{BB962C8B-B14F-4D97-AF65-F5344CB8AC3E}">
        <p14:creationId xmlns:p14="http://schemas.microsoft.com/office/powerpoint/2010/main" val="2228672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112</TotalTime>
  <Words>502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Garamond</vt:lpstr>
      <vt:lpstr>Organic</vt:lpstr>
      <vt:lpstr>Assignment on Sample Superstore  (Formatting Visualization and Analysis)</vt:lpstr>
      <vt:lpstr>Scenarios for the Case Study</vt:lpstr>
      <vt:lpstr>PowerPoint Presentation</vt:lpstr>
      <vt:lpstr>PowerPoint Presentation</vt:lpstr>
      <vt:lpstr>PowerPoint Presentation</vt:lpstr>
      <vt:lpstr>PowerPoint Presentation</vt:lpstr>
      <vt:lpstr>1. Find the profit and sales for each subcategory of every type of product</vt:lpstr>
      <vt:lpstr>2. Which category has highest profit in the year 2019? </vt:lpstr>
      <vt:lpstr>3. In the case 1, change the color of the view from Marks Card</vt:lpstr>
      <vt:lpstr>PowerPoint Presentation</vt:lpstr>
      <vt:lpstr>4. In the view, in the sub category filter card clear all of the check boxes except Bookcases, Machines and Tables to have closer look on each value</vt:lpstr>
      <vt:lpstr>PowerPoint Presentation</vt:lpstr>
      <vt:lpstr>PowerPoint Presentation</vt:lpstr>
      <vt:lpstr>5. Find out the key insights about in which year Bookcases and Machines were profitable and unprofitable</vt:lpstr>
      <vt:lpstr>PowerPoint Presentation</vt:lpstr>
      <vt:lpstr>6. Show the sales region-wise for every subcategory and category and every year</vt:lpstr>
      <vt:lpstr>7. Duplicate your worksheet and check sales region-wise for machine type subcategory </vt:lpstr>
      <vt:lpstr>8. In which region you are reporting a higher negative profit overall than in other region</vt:lpstr>
      <vt:lpstr>9. Show your view for sale in the south for all category</vt:lpstr>
      <vt:lpstr>10. Which subcategory has highest overall negative profit in the south region?</vt:lpstr>
      <vt:lpstr>11. Take some decision to improve profit in the south region</vt:lpstr>
      <vt:lpstr>12. Rename the worksheet 13. Save the workbook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on Sample Superstore (Case Study)</dc:title>
  <dc:creator>POORAN PRAGNYA Joshi</dc:creator>
  <cp:lastModifiedBy>POORAN PRAGNYA Joshi</cp:lastModifiedBy>
  <cp:revision>10</cp:revision>
  <dcterms:created xsi:type="dcterms:W3CDTF">2022-02-14T13:27:15Z</dcterms:created>
  <dcterms:modified xsi:type="dcterms:W3CDTF">2022-02-16T13:42:01Z</dcterms:modified>
</cp:coreProperties>
</file>